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notesMasterIdLst>
    <p:notesMasterId r:id="rId28"/>
  </p:notesMasterIdLst>
  <p:sldIdLst>
    <p:sldId id="256" r:id="rId2"/>
    <p:sldId id="280" r:id="rId3"/>
    <p:sldId id="257" r:id="rId4"/>
    <p:sldId id="269" r:id="rId5"/>
    <p:sldId id="258" r:id="rId6"/>
    <p:sldId id="259" r:id="rId7"/>
    <p:sldId id="270" r:id="rId8"/>
    <p:sldId id="260" r:id="rId9"/>
    <p:sldId id="272" r:id="rId10"/>
    <p:sldId id="261" r:id="rId11"/>
    <p:sldId id="267" r:id="rId12"/>
    <p:sldId id="274" r:id="rId13"/>
    <p:sldId id="263" r:id="rId14"/>
    <p:sldId id="275" r:id="rId15"/>
    <p:sldId id="281" r:id="rId16"/>
    <p:sldId id="276" r:id="rId17"/>
    <p:sldId id="266" r:id="rId18"/>
    <p:sldId id="282" r:id="rId19"/>
    <p:sldId id="283" r:id="rId20"/>
    <p:sldId id="284" r:id="rId21"/>
    <p:sldId id="285" r:id="rId22"/>
    <p:sldId id="286" r:id="rId23"/>
    <p:sldId id="287" r:id="rId24"/>
    <p:sldId id="288" r:id="rId25"/>
    <p:sldId id="289" r:id="rId26"/>
    <p:sldId id="29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89"/>
    <p:restoredTop sz="96296"/>
  </p:normalViewPr>
  <p:slideViewPr>
    <p:cSldViewPr snapToGrid="0" snapToObjects="1">
      <p:cViewPr varScale="1">
        <p:scale>
          <a:sx n="153" d="100"/>
          <a:sy n="153" d="100"/>
        </p:scale>
        <p:origin x="200" y="4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2B6A0B-1F01-6F43-AAF7-A9203942B93D}" type="datetimeFigureOut">
              <a:rPr lang="en-US" smtClean="0"/>
              <a:t>2/24/21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F5BE2C-A364-5444-AD01-CD11C5F1248E}" type="slidenum">
              <a:rPr lang="en-US" smtClean="0"/>
              <a:t>‹#›</a:t>
            </a:fld>
            <a:endParaRPr lang="en-US"/>
          </a:p>
        </p:txBody>
      </p:sp>
    </p:spTree>
    <p:extLst>
      <p:ext uri="{BB962C8B-B14F-4D97-AF65-F5344CB8AC3E}">
        <p14:creationId xmlns:p14="http://schemas.microsoft.com/office/powerpoint/2010/main" val="708942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F5BE2C-A364-5444-AD01-CD11C5F1248E}" type="slidenum">
              <a:rPr lang="en-US" smtClean="0"/>
              <a:t>1</a:t>
            </a:fld>
            <a:endParaRPr lang="en-US"/>
          </a:p>
        </p:txBody>
      </p:sp>
    </p:spTree>
    <p:extLst>
      <p:ext uri="{BB962C8B-B14F-4D97-AF65-F5344CB8AC3E}">
        <p14:creationId xmlns:p14="http://schemas.microsoft.com/office/powerpoint/2010/main" val="2096918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3 indicators will be combined into the code and used </a:t>
            </a:r>
          </a:p>
        </p:txBody>
      </p:sp>
      <p:sp>
        <p:nvSpPr>
          <p:cNvPr id="4" name="Slide Number Placeholder 3"/>
          <p:cNvSpPr>
            <a:spLocks noGrp="1"/>
          </p:cNvSpPr>
          <p:nvPr>
            <p:ph type="sldNum" sz="quarter" idx="5"/>
          </p:nvPr>
        </p:nvSpPr>
        <p:spPr/>
        <p:txBody>
          <a:bodyPr/>
          <a:lstStyle/>
          <a:p>
            <a:fld id="{95F5BE2C-A364-5444-AD01-CD11C5F1248E}" type="slidenum">
              <a:rPr lang="en-US" smtClean="0"/>
              <a:t>17</a:t>
            </a:fld>
            <a:endParaRPr lang="en-US"/>
          </a:p>
        </p:txBody>
      </p:sp>
    </p:spTree>
    <p:extLst>
      <p:ext uri="{BB962C8B-B14F-4D97-AF65-F5344CB8AC3E}">
        <p14:creationId xmlns:p14="http://schemas.microsoft.com/office/powerpoint/2010/main" val="1744741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95043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907325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46378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2451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37846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75951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9835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49183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35587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4037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8075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78276936"/>
      </p:ext>
    </p:extLst>
  </p:cSld>
  <p:clrMap bg1="dk1" tx1="lt1" bg2="dk2" tx2="lt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8" r:id="rId6"/>
    <p:sldLayoutId id="2147483743" r:id="rId7"/>
    <p:sldLayoutId id="2147483744" r:id="rId8"/>
    <p:sldLayoutId id="2147483745" r:id="rId9"/>
    <p:sldLayoutId id="2147483747" r:id="rId10"/>
    <p:sldLayoutId id="2147483746"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A1C74-1CF3-2C43-8765-236ED6D9B4D3}"/>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4300" dirty="0"/>
              <a:t>Rice University FinTech </a:t>
            </a:r>
            <a:br>
              <a:rPr lang="en-US" sz="4300" dirty="0"/>
            </a:br>
            <a:r>
              <a:rPr lang="en-US" sz="4300" dirty="0"/>
              <a:t>Project One:</a:t>
            </a:r>
            <a:br>
              <a:rPr lang="en-US" sz="4300" dirty="0"/>
            </a:br>
            <a:r>
              <a:rPr lang="en-US" sz="4300" dirty="0"/>
              <a:t> Botley Fool </a:t>
            </a:r>
            <a:br>
              <a:rPr lang="en-US" sz="4300" dirty="0"/>
            </a:br>
            <a:r>
              <a:rPr lang="en-US" sz="4300" dirty="0"/>
              <a:t>(Automated Technical Analysis &amp; Trading)</a:t>
            </a:r>
          </a:p>
        </p:txBody>
      </p:sp>
      <p:sp>
        <p:nvSpPr>
          <p:cNvPr id="3" name="Subtitle 2">
            <a:extLst>
              <a:ext uri="{FF2B5EF4-FFF2-40B4-BE49-F238E27FC236}">
                <a16:creationId xmlns:a16="http://schemas.microsoft.com/office/drawing/2014/main" id="{0B8F02C3-BC71-2343-859C-220AB16A845B}"/>
              </a:ext>
            </a:extLst>
          </p:cNvPr>
          <p:cNvSpPr>
            <a:spLocks noGrp="1"/>
          </p:cNvSpPr>
          <p:nvPr>
            <p:ph type="subTitle" idx="1"/>
          </p:nvPr>
        </p:nvSpPr>
        <p:spPr>
          <a:xfrm>
            <a:off x="1527048" y="4599432"/>
            <a:ext cx="9144000" cy="1536192"/>
          </a:xfrm>
        </p:spPr>
        <p:txBody>
          <a:bodyPr>
            <a:normAutofit/>
          </a:bodyPr>
          <a:lstStyle/>
          <a:p>
            <a:pPr algn="ctr"/>
            <a:r>
              <a:rPr lang="en-US" sz="3200" dirty="0"/>
              <a:t>Group 1: Blake Gregory and Maurice Duré</a:t>
            </a:r>
          </a:p>
        </p:txBody>
      </p:sp>
      <p:sp>
        <p:nvSpPr>
          <p:cNvPr id="123"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3942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2" name="Rectangle 2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568653-9724-C249-BE33-741655039602}"/>
              </a:ext>
            </a:extLst>
          </p:cNvPr>
          <p:cNvSpPr>
            <a:spLocks noGrp="1"/>
          </p:cNvSpPr>
          <p:nvPr>
            <p:ph type="title"/>
          </p:nvPr>
        </p:nvSpPr>
        <p:spPr>
          <a:xfrm>
            <a:off x="638882" y="639193"/>
            <a:ext cx="3571810" cy="3573516"/>
          </a:xfrm>
        </p:spPr>
        <p:txBody>
          <a:bodyPr vert="horz" lIns="91440" tIns="45720" rIns="91440" bIns="45720" rtlCol="0" anchor="b">
            <a:normAutofit/>
          </a:bodyPr>
          <a:lstStyle/>
          <a:p>
            <a:pPr>
              <a:lnSpc>
                <a:spcPct val="90000"/>
              </a:lnSpc>
            </a:pPr>
            <a:r>
              <a:rPr lang="en-US" sz="4500" dirty="0"/>
              <a:t>Moving Average Convergence Divergence</a:t>
            </a: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Upward trend">
            <a:extLst>
              <a:ext uri="{FF2B5EF4-FFF2-40B4-BE49-F238E27FC236}">
                <a16:creationId xmlns:a16="http://schemas.microsoft.com/office/drawing/2014/main" id="{6782D115-CC36-4A54-B91B-0CDEFB8C8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86400" y="640080"/>
            <a:ext cx="5550408" cy="5550408"/>
          </a:xfrm>
          <a:prstGeom prst="rect">
            <a:avLst/>
          </a:prstGeom>
        </p:spPr>
      </p:pic>
    </p:spTree>
    <p:extLst>
      <p:ext uri="{BB962C8B-B14F-4D97-AF65-F5344CB8AC3E}">
        <p14:creationId xmlns:p14="http://schemas.microsoft.com/office/powerpoint/2010/main" val="168875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FDD5-19B9-E440-9BA3-80887A08F686}"/>
              </a:ext>
            </a:extLst>
          </p:cNvPr>
          <p:cNvSpPr>
            <a:spLocks noGrp="1"/>
          </p:cNvSpPr>
          <p:nvPr>
            <p:ph type="title"/>
          </p:nvPr>
        </p:nvSpPr>
        <p:spPr/>
        <p:txBody>
          <a:bodyPr/>
          <a:lstStyle/>
          <a:p>
            <a:r>
              <a:rPr lang="en-US" dirty="0"/>
              <a:t>MACD indicator </a:t>
            </a:r>
          </a:p>
        </p:txBody>
      </p:sp>
      <p:sp>
        <p:nvSpPr>
          <p:cNvPr id="3" name="Content Placeholder 2">
            <a:extLst>
              <a:ext uri="{FF2B5EF4-FFF2-40B4-BE49-F238E27FC236}">
                <a16:creationId xmlns:a16="http://schemas.microsoft.com/office/drawing/2014/main" id="{EAF855AC-2FC4-3948-A703-6D678E0459DE}"/>
              </a:ext>
            </a:extLst>
          </p:cNvPr>
          <p:cNvSpPr>
            <a:spLocks noGrp="1"/>
          </p:cNvSpPr>
          <p:nvPr>
            <p:ph idx="1"/>
          </p:nvPr>
        </p:nvSpPr>
        <p:spPr/>
        <p:txBody>
          <a:bodyPr>
            <a:normAutofit/>
          </a:bodyPr>
          <a:lstStyle/>
          <a:p>
            <a:pPr marL="0" indent="0">
              <a:buNone/>
            </a:pPr>
            <a:r>
              <a:rPr lang="en-US" sz="4000" b="1" dirty="0"/>
              <a:t>Calculated by subtracting the 26-period EXPONENTIAL MOVING AVERAGE (EMA) from the 12-period EMA; the result of that calculation is the MACD. When MACD is positive, the short-term average is located above the long-term average; this is an indication of upward MOMENTUM.</a:t>
            </a:r>
          </a:p>
          <a:p>
            <a:pPr marL="0" indent="0">
              <a:buNone/>
            </a:pPr>
            <a:endParaRPr lang="en-US" b="1" dirty="0"/>
          </a:p>
        </p:txBody>
      </p:sp>
    </p:spTree>
    <p:extLst>
      <p:ext uri="{BB962C8B-B14F-4D97-AF65-F5344CB8AC3E}">
        <p14:creationId xmlns:p14="http://schemas.microsoft.com/office/powerpoint/2010/main" val="1985538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E88-C31D-7347-B9CD-473BF7D0ED3D}"/>
              </a:ext>
            </a:extLst>
          </p:cNvPr>
          <p:cNvSpPr>
            <a:spLocks noGrp="1"/>
          </p:cNvSpPr>
          <p:nvPr>
            <p:ph type="title"/>
          </p:nvPr>
        </p:nvSpPr>
        <p:spPr/>
        <p:txBody>
          <a:bodyPr/>
          <a:lstStyle/>
          <a:p>
            <a:r>
              <a:rPr lang="en-US" dirty="0"/>
              <a:t>MACD continued</a:t>
            </a:r>
          </a:p>
        </p:txBody>
      </p:sp>
      <p:sp>
        <p:nvSpPr>
          <p:cNvPr id="3" name="Content Placeholder 2">
            <a:extLst>
              <a:ext uri="{FF2B5EF4-FFF2-40B4-BE49-F238E27FC236}">
                <a16:creationId xmlns:a16="http://schemas.microsoft.com/office/drawing/2014/main" id="{479774B7-1ECC-6C47-BBB5-A6DBD84992B3}"/>
              </a:ext>
            </a:extLst>
          </p:cNvPr>
          <p:cNvSpPr>
            <a:spLocks noGrp="1"/>
          </p:cNvSpPr>
          <p:nvPr>
            <p:ph idx="1"/>
          </p:nvPr>
        </p:nvSpPr>
        <p:spPr/>
        <p:txBody>
          <a:bodyPr>
            <a:normAutofit fontScale="92500"/>
          </a:bodyPr>
          <a:lstStyle/>
          <a:p>
            <a:pPr marL="0" indent="0">
              <a:buNone/>
            </a:pPr>
            <a:r>
              <a:rPr lang="en-US" sz="4000" b="1" dirty="0"/>
              <a:t>When MACD is negative, the short-term average is located below the long-term average; this is an indication of downward MOMENTUM. * Many traders will also watch for a move above or below the zero line. A move above zero signals a buy, while a cross below zero signals to sell. * Based on the assumption that the tendency of the price of a traded asset is to revert to a trend line. To discover the trend line, look at the MOVING AVERAGE of asset prices over different time periods, i.e. 50/100/200 days.</a:t>
            </a:r>
          </a:p>
          <a:p>
            <a:pPr marL="0" indent="0">
              <a:buNone/>
            </a:pPr>
            <a:endParaRPr lang="en-US" sz="4000" b="1" dirty="0"/>
          </a:p>
        </p:txBody>
      </p:sp>
    </p:spTree>
    <p:extLst>
      <p:ext uri="{BB962C8B-B14F-4D97-AF65-F5344CB8AC3E}">
        <p14:creationId xmlns:p14="http://schemas.microsoft.com/office/powerpoint/2010/main" val="1245160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Display stock market numbers">
            <a:extLst>
              <a:ext uri="{FF2B5EF4-FFF2-40B4-BE49-F238E27FC236}">
                <a16:creationId xmlns:a16="http://schemas.microsoft.com/office/drawing/2014/main" id="{C6E62ADD-2EA5-4A3B-B03C-1A18857CBD0E}"/>
              </a:ext>
            </a:extLst>
          </p:cNvPr>
          <p:cNvPicPr>
            <a:picLocks noChangeAspect="1"/>
          </p:cNvPicPr>
          <p:nvPr/>
        </p:nvPicPr>
        <p:blipFill rotWithShape="1">
          <a:blip r:embed="rId2"/>
          <a:srcRect t="6415" b="9315"/>
          <a:stretch/>
        </p:blipFill>
        <p:spPr>
          <a:xfrm>
            <a:off x="20" y="10"/>
            <a:ext cx="12191980" cy="6857990"/>
          </a:xfrm>
          <a:prstGeom prst="rect">
            <a:avLst/>
          </a:prstGeom>
        </p:spPr>
      </p:pic>
      <p:sp>
        <p:nvSpPr>
          <p:cNvPr id="23" name="Rectangle 22">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F47AA3-5BDC-A34F-8B30-215AA9AAE88E}"/>
              </a:ext>
            </a:extLst>
          </p:cNvPr>
          <p:cNvSpPr>
            <a:spLocks noGrp="1"/>
          </p:cNvSpPr>
          <p:nvPr>
            <p:ph type="title"/>
          </p:nvPr>
        </p:nvSpPr>
        <p:spPr>
          <a:xfrm>
            <a:off x="477981" y="1122362"/>
            <a:ext cx="4023360" cy="2802219"/>
          </a:xfrm>
        </p:spPr>
        <p:txBody>
          <a:bodyPr vert="horz" lIns="91440" tIns="45720" rIns="91440" bIns="45720" rtlCol="0" anchor="b">
            <a:normAutofit/>
          </a:bodyPr>
          <a:lstStyle/>
          <a:p>
            <a:r>
              <a:rPr lang="en-US">
                <a:solidFill>
                  <a:schemeClr val="bg1"/>
                </a:solidFill>
              </a:rPr>
              <a:t>Relative Strength Index</a:t>
            </a:r>
          </a:p>
        </p:txBody>
      </p:sp>
    </p:spTree>
    <p:extLst>
      <p:ext uri="{BB962C8B-B14F-4D97-AF65-F5344CB8AC3E}">
        <p14:creationId xmlns:p14="http://schemas.microsoft.com/office/powerpoint/2010/main" val="4204205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D3E38-D623-0D41-B087-D061C8E2FA7A}"/>
              </a:ext>
            </a:extLst>
          </p:cNvPr>
          <p:cNvSpPr>
            <a:spLocks noGrp="1"/>
          </p:cNvSpPr>
          <p:nvPr>
            <p:ph type="title"/>
          </p:nvPr>
        </p:nvSpPr>
        <p:spPr/>
        <p:txBody>
          <a:bodyPr/>
          <a:lstStyle/>
          <a:p>
            <a:r>
              <a:rPr lang="en-US" dirty="0"/>
              <a:t>RSI</a:t>
            </a:r>
          </a:p>
        </p:txBody>
      </p:sp>
      <p:sp>
        <p:nvSpPr>
          <p:cNvPr id="3" name="Content Placeholder 2">
            <a:extLst>
              <a:ext uri="{FF2B5EF4-FFF2-40B4-BE49-F238E27FC236}">
                <a16:creationId xmlns:a16="http://schemas.microsoft.com/office/drawing/2014/main" id="{BAEC4C75-F0F4-A04A-B34B-CCD27DAA3D19}"/>
              </a:ext>
            </a:extLst>
          </p:cNvPr>
          <p:cNvSpPr>
            <a:spLocks noGrp="1"/>
          </p:cNvSpPr>
          <p:nvPr>
            <p:ph idx="1"/>
          </p:nvPr>
        </p:nvSpPr>
        <p:spPr/>
        <p:txBody>
          <a:bodyPr>
            <a:noAutofit/>
          </a:bodyPr>
          <a:lstStyle/>
          <a:p>
            <a:pPr marL="0" indent="0">
              <a:buNone/>
            </a:pPr>
            <a:r>
              <a:rPr lang="en-US" sz="4000" b="1" dirty="0"/>
              <a:t>Compares the size of recent gains to recent losses to determine an asset's price MOMENTUM, either up or down.</a:t>
            </a:r>
          </a:p>
          <a:p>
            <a:pPr marL="0" indent="0">
              <a:buNone/>
            </a:pPr>
            <a:r>
              <a:rPr lang="en-US" sz="4000" b="1" dirty="0"/>
              <a:t>The RSI was designed to indicate whether a security is overbought or oversold in relation to recent price levels.</a:t>
            </a:r>
          </a:p>
          <a:p>
            <a:pPr marL="0" indent="0">
              <a:buNone/>
            </a:pPr>
            <a:r>
              <a:rPr lang="en-US" sz="4000" b="1" dirty="0"/>
              <a:t>The RSI is calculated using average price gains and losses over a given period of time.</a:t>
            </a:r>
          </a:p>
          <a:p>
            <a:pPr marL="0" indent="0">
              <a:buNone/>
            </a:pPr>
            <a:r>
              <a:rPr lang="en-US" sz="4000" b="1" dirty="0"/>
              <a:t>The default time period is 14 periods with values bounded from 0 to 100.</a:t>
            </a:r>
          </a:p>
          <a:p>
            <a:pPr marL="0" indent="0">
              <a:buNone/>
            </a:pPr>
            <a:endParaRPr lang="en-US" sz="4000" b="1" dirty="0"/>
          </a:p>
          <a:p>
            <a:pPr marL="0" indent="0">
              <a:buNone/>
            </a:pPr>
            <a:endParaRPr lang="en-US" sz="4000" b="1" dirty="0"/>
          </a:p>
        </p:txBody>
      </p:sp>
    </p:spTree>
    <p:extLst>
      <p:ext uri="{BB962C8B-B14F-4D97-AF65-F5344CB8AC3E}">
        <p14:creationId xmlns:p14="http://schemas.microsoft.com/office/powerpoint/2010/main" val="2656142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7"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3" descr="Blå papirstriber i en bølgeform">
            <a:extLst>
              <a:ext uri="{FF2B5EF4-FFF2-40B4-BE49-F238E27FC236}">
                <a16:creationId xmlns:a16="http://schemas.microsoft.com/office/drawing/2014/main" id="{0D6130F4-A0DC-41AF-8606-EDBFB24D4BF3}"/>
              </a:ext>
            </a:extLst>
          </p:cNvPr>
          <p:cNvPicPr>
            <a:picLocks noChangeAspect="1"/>
          </p:cNvPicPr>
          <p:nvPr/>
        </p:nvPicPr>
        <p:blipFill rotWithShape="1">
          <a:blip r:embed="rId2"/>
          <a:srcRect b="15414"/>
          <a:stretch/>
        </p:blipFill>
        <p:spPr>
          <a:xfrm>
            <a:off x="-2" y="10"/>
            <a:ext cx="12192002" cy="6857990"/>
          </a:xfrm>
          <a:prstGeom prst="rect">
            <a:avLst/>
          </a:prstGeom>
        </p:spPr>
      </p:pic>
      <p:sp>
        <p:nvSpPr>
          <p:cNvPr id="19"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alpha val="30000"/>
                </a:schemeClr>
              </a:gs>
              <a:gs pos="30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13B3C8-11A8-2E42-80EF-54998C46EED6}"/>
              </a:ext>
            </a:extLst>
          </p:cNvPr>
          <p:cNvSpPr>
            <a:spLocks noGrp="1"/>
          </p:cNvSpPr>
          <p:nvPr>
            <p:ph type="title"/>
          </p:nvPr>
        </p:nvSpPr>
        <p:spPr>
          <a:xfrm>
            <a:off x="7848600" y="1122363"/>
            <a:ext cx="4023360" cy="2807208"/>
          </a:xfrm>
        </p:spPr>
        <p:txBody>
          <a:bodyPr vert="horz" lIns="91440" tIns="45720" rIns="91440" bIns="45720" rtlCol="0" anchor="b">
            <a:normAutofit/>
          </a:bodyPr>
          <a:lstStyle/>
          <a:p>
            <a:r>
              <a:rPr lang="en-US">
                <a:solidFill>
                  <a:schemeClr val="bg1"/>
                </a:solidFill>
              </a:rPr>
              <a:t>Bollinger Bands</a:t>
            </a:r>
          </a:p>
        </p:txBody>
      </p:sp>
    </p:spTree>
    <p:extLst>
      <p:ext uri="{BB962C8B-B14F-4D97-AF65-F5344CB8AC3E}">
        <p14:creationId xmlns:p14="http://schemas.microsoft.com/office/powerpoint/2010/main" val="739919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82109-19A9-6F4A-9430-0712A41187EC}"/>
              </a:ext>
            </a:extLst>
          </p:cNvPr>
          <p:cNvSpPr>
            <a:spLocks noGrp="1"/>
          </p:cNvSpPr>
          <p:nvPr>
            <p:ph type="title"/>
          </p:nvPr>
        </p:nvSpPr>
        <p:spPr/>
        <p:txBody>
          <a:bodyPr/>
          <a:lstStyle/>
          <a:p>
            <a:r>
              <a:rPr lang="en-US" dirty="0"/>
              <a:t>Bollinger Bands</a:t>
            </a:r>
          </a:p>
        </p:txBody>
      </p:sp>
      <p:sp>
        <p:nvSpPr>
          <p:cNvPr id="3" name="Content Placeholder 2">
            <a:extLst>
              <a:ext uri="{FF2B5EF4-FFF2-40B4-BE49-F238E27FC236}">
                <a16:creationId xmlns:a16="http://schemas.microsoft.com/office/drawing/2014/main" id="{185D8D38-02E6-0840-BBC4-48F35FE4FE80}"/>
              </a:ext>
            </a:extLst>
          </p:cNvPr>
          <p:cNvSpPr>
            <a:spLocks noGrp="1"/>
          </p:cNvSpPr>
          <p:nvPr>
            <p:ph idx="1"/>
          </p:nvPr>
        </p:nvSpPr>
        <p:spPr/>
        <p:txBody>
          <a:bodyPr>
            <a:normAutofit/>
          </a:bodyPr>
          <a:lstStyle/>
          <a:p>
            <a:pPr marL="0" indent="0">
              <a:buNone/>
            </a:pPr>
            <a:r>
              <a:rPr lang="en-US" sz="4000" b="1" dirty="0"/>
              <a:t>A technical indicator that has bands generally placed two STANDARD DEVIATIONS away from a SIMPLE MOVING AVERAGE.A move toward the upper band suggests the asset is being overbought and a move closer to the lower band suggests the asset is being oversold.</a:t>
            </a:r>
          </a:p>
          <a:p>
            <a:pPr marL="0" indent="0">
              <a:buNone/>
            </a:pPr>
            <a:r>
              <a:rPr lang="en-US" sz="4000" b="1" dirty="0"/>
              <a:t>Since STANDARD DEVIATION is used as a statistical measure of VOLATILITY, this indicator adjusts itself to market conditions.</a:t>
            </a:r>
          </a:p>
          <a:p>
            <a:pPr marL="0" indent="0">
              <a:buNone/>
            </a:pPr>
            <a:endParaRPr lang="en-US" sz="4000" b="1" dirty="0"/>
          </a:p>
        </p:txBody>
      </p:sp>
    </p:spTree>
    <p:extLst>
      <p:ext uri="{BB962C8B-B14F-4D97-AF65-F5344CB8AC3E}">
        <p14:creationId xmlns:p14="http://schemas.microsoft.com/office/powerpoint/2010/main" val="2937840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0" name="Rectangle 23">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17" descr="Graph on document with pen">
            <a:extLst>
              <a:ext uri="{FF2B5EF4-FFF2-40B4-BE49-F238E27FC236}">
                <a16:creationId xmlns:a16="http://schemas.microsoft.com/office/drawing/2014/main" id="{0CC20413-544C-4944-AD5B-36CBD161CF81}"/>
              </a:ext>
            </a:extLst>
          </p:cNvPr>
          <p:cNvPicPr>
            <a:picLocks noChangeAspect="1"/>
          </p:cNvPicPr>
          <p:nvPr/>
        </p:nvPicPr>
        <p:blipFill rotWithShape="1">
          <a:blip r:embed="rId3"/>
          <a:srcRect t="1510" b="14220"/>
          <a:stretch/>
        </p:blipFill>
        <p:spPr>
          <a:xfrm>
            <a:off x="20" y="10"/>
            <a:ext cx="12191980" cy="6857990"/>
          </a:xfrm>
          <a:prstGeom prst="rect">
            <a:avLst/>
          </a:prstGeom>
        </p:spPr>
      </p:pic>
      <p:sp>
        <p:nvSpPr>
          <p:cNvPr id="32" name="Freeform: Shape 25">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B79AF489-EA2D-FC47-8693-C5E54A642147}"/>
              </a:ext>
            </a:extLst>
          </p:cNvPr>
          <p:cNvSpPr>
            <a:spLocks noGrp="1"/>
          </p:cNvSpPr>
          <p:nvPr>
            <p:ph type="title"/>
          </p:nvPr>
        </p:nvSpPr>
        <p:spPr>
          <a:xfrm>
            <a:off x="7004878" y="3732208"/>
            <a:ext cx="4574851" cy="1390218"/>
          </a:xfrm>
        </p:spPr>
        <p:txBody>
          <a:bodyPr vert="horz" lIns="91440" tIns="45720" rIns="91440" bIns="45720" rtlCol="0" anchor="b">
            <a:normAutofit fontScale="90000"/>
          </a:bodyPr>
          <a:lstStyle/>
          <a:p>
            <a:pPr algn="ctr">
              <a:lnSpc>
                <a:spcPct val="90000"/>
              </a:lnSpc>
            </a:pPr>
            <a:r>
              <a:rPr lang="en-US" sz="4400" dirty="0">
                <a:solidFill>
                  <a:schemeClr val="bg1"/>
                </a:solidFill>
              </a:rPr>
              <a:t>Data Analysis</a:t>
            </a:r>
            <a:br>
              <a:rPr lang="en-US" sz="4400" dirty="0">
                <a:solidFill>
                  <a:schemeClr val="bg1"/>
                </a:solidFill>
              </a:rPr>
            </a:br>
            <a:r>
              <a:rPr lang="en-US" sz="4400" dirty="0">
                <a:solidFill>
                  <a:schemeClr val="bg1"/>
                </a:solidFill>
              </a:rPr>
              <a:t>Indicators with Interactive plots </a:t>
            </a:r>
          </a:p>
        </p:txBody>
      </p:sp>
      <p:sp>
        <p:nvSpPr>
          <p:cNvPr id="28"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816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10;&#10;Description automatically generated">
            <a:extLst>
              <a:ext uri="{FF2B5EF4-FFF2-40B4-BE49-F238E27FC236}">
                <a16:creationId xmlns:a16="http://schemas.microsoft.com/office/drawing/2014/main" id="{D9B5C290-ECD2-B449-9C9A-36F3C75E42AB}"/>
              </a:ext>
            </a:extLst>
          </p:cNvPr>
          <p:cNvPicPr>
            <a:picLocks noGrp="1" noChangeAspect="1"/>
          </p:cNvPicPr>
          <p:nvPr>
            <p:ph idx="1"/>
          </p:nvPr>
        </p:nvPicPr>
        <p:blipFill>
          <a:blip r:embed="rId2"/>
          <a:stretch>
            <a:fillRect/>
          </a:stretch>
        </p:blipFill>
        <p:spPr>
          <a:xfrm>
            <a:off x="0" y="-64959"/>
            <a:ext cx="12192000" cy="10468133"/>
          </a:xfrm>
        </p:spPr>
      </p:pic>
    </p:spTree>
    <p:extLst>
      <p:ext uri="{BB962C8B-B14F-4D97-AF65-F5344CB8AC3E}">
        <p14:creationId xmlns:p14="http://schemas.microsoft.com/office/powerpoint/2010/main" val="138381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 histogram&#10;&#10;Description automatically generated">
            <a:extLst>
              <a:ext uri="{FF2B5EF4-FFF2-40B4-BE49-F238E27FC236}">
                <a16:creationId xmlns:a16="http://schemas.microsoft.com/office/drawing/2014/main" id="{FF996B3E-94A6-0A47-9372-6785DC52F430}"/>
              </a:ext>
            </a:extLst>
          </p:cNvPr>
          <p:cNvPicPr>
            <a:picLocks noGrp="1" noChangeAspect="1"/>
          </p:cNvPicPr>
          <p:nvPr>
            <p:ph idx="1"/>
          </p:nvPr>
        </p:nvPicPr>
        <p:blipFill>
          <a:blip r:embed="rId2"/>
          <a:stretch>
            <a:fillRect/>
          </a:stretch>
        </p:blipFill>
        <p:spPr>
          <a:xfrm>
            <a:off x="0" y="-344775"/>
            <a:ext cx="12191999" cy="10643018"/>
          </a:xfrm>
        </p:spPr>
      </p:pic>
    </p:spTree>
    <p:extLst>
      <p:ext uri="{BB962C8B-B14F-4D97-AF65-F5344CB8AC3E}">
        <p14:creationId xmlns:p14="http://schemas.microsoft.com/office/powerpoint/2010/main" val="768267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36C71-2689-D041-B955-E85C9FD990B1}"/>
              </a:ext>
            </a:extLst>
          </p:cNvPr>
          <p:cNvSpPr>
            <a:spLocks noGrp="1"/>
          </p:cNvSpPr>
          <p:nvPr>
            <p:ph type="title"/>
          </p:nvPr>
        </p:nvSpPr>
        <p:spPr/>
        <p:txBody>
          <a:bodyPr/>
          <a:lstStyle/>
          <a:p>
            <a:r>
              <a:rPr lang="en-US" dirty="0"/>
              <a:t>Motivation &amp;Summary</a:t>
            </a:r>
          </a:p>
        </p:txBody>
      </p:sp>
      <p:sp>
        <p:nvSpPr>
          <p:cNvPr id="3" name="Content Placeholder 2">
            <a:extLst>
              <a:ext uri="{FF2B5EF4-FFF2-40B4-BE49-F238E27FC236}">
                <a16:creationId xmlns:a16="http://schemas.microsoft.com/office/drawing/2014/main" id="{85468AF5-250D-5F43-BA5E-4A0496D2180E}"/>
              </a:ext>
            </a:extLst>
          </p:cNvPr>
          <p:cNvSpPr>
            <a:spLocks noGrp="1"/>
          </p:cNvSpPr>
          <p:nvPr>
            <p:ph idx="1"/>
          </p:nvPr>
        </p:nvSpPr>
        <p:spPr/>
        <p:txBody>
          <a:bodyPr>
            <a:normAutofit fontScale="70000" lnSpcReduction="20000"/>
          </a:bodyPr>
          <a:lstStyle/>
          <a:p>
            <a:pPr marL="0" indent="0">
              <a:buNone/>
            </a:pPr>
            <a:r>
              <a:rPr lang="en-US" sz="4000" b="1" dirty="0"/>
              <a:t>The overall goal of this project is to find the best indicators to follow closing price.</a:t>
            </a:r>
          </a:p>
          <a:p>
            <a:pPr marL="0" indent="0">
              <a:buNone/>
            </a:pPr>
            <a:r>
              <a:rPr lang="en-US" sz="4000" b="1" dirty="0"/>
              <a:t>How could we follow closing price and place trades with accuracy using historical data with low risk?</a:t>
            </a:r>
          </a:p>
          <a:p>
            <a:pPr marL="0" indent="0">
              <a:buNone/>
            </a:pPr>
            <a:r>
              <a:rPr lang="en-US" sz="4000" b="1" dirty="0"/>
              <a:t>Which of these indicators historically has proven to forecast the best returns on equities?</a:t>
            </a:r>
          </a:p>
          <a:p>
            <a:pPr marL="0" indent="0">
              <a:buNone/>
            </a:pPr>
            <a:r>
              <a:rPr lang="en-US" sz="4000" b="1" dirty="0"/>
              <a:t>Which Indicators or group of Indicators has the least deviation from actual value, therefore providing the the best returns?</a:t>
            </a:r>
          </a:p>
          <a:p>
            <a:pPr marL="0" indent="0">
              <a:buNone/>
            </a:pPr>
            <a:r>
              <a:rPr lang="en-US" sz="4000" b="1" dirty="0"/>
              <a:t>The Botley Fool is an analysis of technical indicators used for trading, analyzed across different markets to determine which may or may not provide the best indication.</a:t>
            </a:r>
          </a:p>
          <a:p>
            <a:pPr marL="0" indent="0">
              <a:buNone/>
            </a:pPr>
            <a:r>
              <a:rPr lang="en-US" sz="4000" b="1" dirty="0"/>
              <a:t>Plotting the indicators against the line of closing price would tell us which would be the best indicator[s] to use when trying to place a trade.</a:t>
            </a:r>
            <a:br>
              <a:rPr lang="en-US" sz="4000" b="1" dirty="0"/>
            </a:br>
            <a:endParaRPr lang="en-US" sz="4000" b="1" dirty="0"/>
          </a:p>
          <a:p>
            <a:pPr marL="0" indent="0">
              <a:buNone/>
            </a:pPr>
            <a:endParaRPr lang="en-US" sz="4000" b="1" dirty="0"/>
          </a:p>
        </p:txBody>
      </p:sp>
    </p:spTree>
    <p:extLst>
      <p:ext uri="{BB962C8B-B14F-4D97-AF65-F5344CB8AC3E}">
        <p14:creationId xmlns:p14="http://schemas.microsoft.com/office/powerpoint/2010/main" val="1698543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 histogram&#10;&#10;Description automatically generated">
            <a:extLst>
              <a:ext uri="{FF2B5EF4-FFF2-40B4-BE49-F238E27FC236}">
                <a16:creationId xmlns:a16="http://schemas.microsoft.com/office/drawing/2014/main" id="{7A0DC04E-5F7D-E543-8AAC-6916AADB3104}"/>
              </a:ext>
            </a:extLst>
          </p:cNvPr>
          <p:cNvPicPr>
            <a:picLocks noGrp="1" noChangeAspect="1"/>
          </p:cNvPicPr>
          <p:nvPr>
            <p:ph idx="1"/>
          </p:nvPr>
        </p:nvPicPr>
        <p:blipFill>
          <a:blip r:embed="rId2"/>
          <a:stretch>
            <a:fillRect/>
          </a:stretch>
        </p:blipFill>
        <p:spPr>
          <a:xfrm>
            <a:off x="0" y="0"/>
            <a:ext cx="12192000" cy="9788578"/>
          </a:xfrm>
        </p:spPr>
      </p:pic>
    </p:spTree>
    <p:extLst>
      <p:ext uri="{BB962C8B-B14F-4D97-AF65-F5344CB8AC3E}">
        <p14:creationId xmlns:p14="http://schemas.microsoft.com/office/powerpoint/2010/main" val="479071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3F8CA-7EFF-494C-8724-272968601E66}"/>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62A8E31-FAE2-BB40-9533-1CDABD3289D7}"/>
              </a:ext>
            </a:extLst>
          </p:cNvPr>
          <p:cNvPicPr>
            <a:picLocks noGrp="1" noChangeAspect="1"/>
          </p:cNvPicPr>
          <p:nvPr>
            <p:ph idx="1"/>
          </p:nvPr>
        </p:nvPicPr>
        <p:blipFill>
          <a:blip r:embed="rId2"/>
          <a:stretch>
            <a:fillRect/>
          </a:stretch>
        </p:blipFill>
        <p:spPr>
          <a:xfrm>
            <a:off x="0" y="0"/>
            <a:ext cx="12192000" cy="10103370"/>
          </a:xfrm>
        </p:spPr>
      </p:pic>
    </p:spTree>
    <p:extLst>
      <p:ext uri="{BB962C8B-B14F-4D97-AF65-F5344CB8AC3E}">
        <p14:creationId xmlns:p14="http://schemas.microsoft.com/office/powerpoint/2010/main" val="1540971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A13D-B5C6-364E-876C-3A6B802BE449}"/>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0B19AEA-AF1F-7F47-8920-EB9D87A0A4C9}"/>
              </a:ext>
            </a:extLst>
          </p:cNvPr>
          <p:cNvPicPr>
            <a:picLocks noGrp="1" noChangeAspect="1"/>
          </p:cNvPicPr>
          <p:nvPr>
            <p:ph idx="1"/>
          </p:nvPr>
        </p:nvPicPr>
        <p:blipFill>
          <a:blip r:embed="rId2"/>
          <a:stretch>
            <a:fillRect/>
          </a:stretch>
        </p:blipFill>
        <p:spPr>
          <a:xfrm>
            <a:off x="15302" y="0"/>
            <a:ext cx="12176698" cy="10013430"/>
          </a:xfrm>
        </p:spPr>
      </p:pic>
    </p:spTree>
    <p:extLst>
      <p:ext uri="{BB962C8B-B14F-4D97-AF65-F5344CB8AC3E}">
        <p14:creationId xmlns:p14="http://schemas.microsoft.com/office/powerpoint/2010/main" val="19254227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48CEB-E423-1446-92E1-40663B4DAF33}"/>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1DEA5F7B-4CC6-C34A-ACCE-E472B92712EB}"/>
              </a:ext>
            </a:extLst>
          </p:cNvPr>
          <p:cNvPicPr>
            <a:picLocks noGrp="1" noChangeAspect="1"/>
          </p:cNvPicPr>
          <p:nvPr>
            <p:ph idx="1"/>
          </p:nvPr>
        </p:nvPicPr>
        <p:blipFill>
          <a:blip r:embed="rId2"/>
          <a:stretch>
            <a:fillRect/>
          </a:stretch>
        </p:blipFill>
        <p:spPr>
          <a:xfrm>
            <a:off x="0" y="0"/>
            <a:ext cx="12192000" cy="10013430"/>
          </a:xfrm>
        </p:spPr>
      </p:pic>
    </p:spTree>
    <p:extLst>
      <p:ext uri="{BB962C8B-B14F-4D97-AF65-F5344CB8AC3E}">
        <p14:creationId xmlns:p14="http://schemas.microsoft.com/office/powerpoint/2010/main" val="27163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DCBB2-C974-284A-825D-50E686B1D9B6}"/>
              </a:ext>
            </a:extLst>
          </p:cNvPr>
          <p:cNvSpPr>
            <a:spLocks noGrp="1"/>
          </p:cNvSpPr>
          <p:nvPr>
            <p:ph type="title"/>
          </p:nvPr>
        </p:nvSpPr>
        <p:spPr/>
        <p:txBody>
          <a:bodyPr/>
          <a:lstStyle/>
          <a:p>
            <a:endParaRPr lang="en-US"/>
          </a:p>
        </p:txBody>
      </p:sp>
      <p:pic>
        <p:nvPicPr>
          <p:cNvPr id="5" name="Content Placeholder 4" descr="Graphical user interface, chart, application, histogram&#10;&#10;Description automatically generated">
            <a:extLst>
              <a:ext uri="{FF2B5EF4-FFF2-40B4-BE49-F238E27FC236}">
                <a16:creationId xmlns:a16="http://schemas.microsoft.com/office/drawing/2014/main" id="{F4C730BA-837F-6F41-B45A-DA9B654CC9E8}"/>
              </a:ext>
            </a:extLst>
          </p:cNvPr>
          <p:cNvPicPr>
            <a:picLocks noGrp="1" noChangeAspect="1"/>
          </p:cNvPicPr>
          <p:nvPr>
            <p:ph idx="1"/>
          </p:nvPr>
        </p:nvPicPr>
        <p:blipFill>
          <a:blip r:embed="rId2"/>
          <a:stretch>
            <a:fillRect/>
          </a:stretch>
        </p:blipFill>
        <p:spPr>
          <a:xfrm>
            <a:off x="-8682" y="0"/>
            <a:ext cx="12200682" cy="10013430"/>
          </a:xfrm>
        </p:spPr>
      </p:pic>
    </p:spTree>
    <p:extLst>
      <p:ext uri="{BB962C8B-B14F-4D97-AF65-F5344CB8AC3E}">
        <p14:creationId xmlns:p14="http://schemas.microsoft.com/office/powerpoint/2010/main" val="3350077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722FD-E425-774D-B380-9DC7796FD34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B3D0B8DE-06A6-604F-BB4F-3291A7584E2B}"/>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1926821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1C3DA-9348-2241-8660-3BB7F691A06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3B2AA07A-BEBC-BE4A-A0DE-009067688635}"/>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3946226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7202-1FD2-5141-87AB-280228C8F661}"/>
              </a:ext>
            </a:extLst>
          </p:cNvPr>
          <p:cNvSpPr>
            <a:spLocks noGrp="1"/>
          </p:cNvSpPr>
          <p:nvPr>
            <p:ph type="title"/>
          </p:nvPr>
        </p:nvSpPr>
        <p:spPr/>
        <p:txBody>
          <a:bodyPr/>
          <a:lstStyle/>
          <a:p>
            <a:r>
              <a:rPr lang="en-US" dirty="0"/>
              <a:t>Hypothesis and Goal</a:t>
            </a:r>
          </a:p>
        </p:txBody>
      </p:sp>
      <p:sp>
        <p:nvSpPr>
          <p:cNvPr id="3" name="Content Placeholder 2">
            <a:extLst>
              <a:ext uri="{FF2B5EF4-FFF2-40B4-BE49-F238E27FC236}">
                <a16:creationId xmlns:a16="http://schemas.microsoft.com/office/drawing/2014/main" id="{FBEEEDAD-D8D8-F14E-8CBF-6D74EF9CAA72}"/>
              </a:ext>
            </a:extLst>
          </p:cNvPr>
          <p:cNvSpPr>
            <a:spLocks noGrp="1"/>
          </p:cNvSpPr>
          <p:nvPr>
            <p:ph idx="1"/>
          </p:nvPr>
        </p:nvSpPr>
        <p:spPr>
          <a:xfrm>
            <a:off x="838200" y="1690688"/>
            <a:ext cx="10515600" cy="4490656"/>
          </a:xfrm>
        </p:spPr>
        <p:txBody>
          <a:bodyPr>
            <a:noAutofit/>
          </a:bodyPr>
          <a:lstStyle/>
          <a:p>
            <a:r>
              <a:rPr lang="en-US" sz="4000" b="1" dirty="0"/>
              <a:t>To find the most efficient indicator or group of indicators to implement into our botley fool.</a:t>
            </a:r>
          </a:p>
          <a:p>
            <a:r>
              <a:rPr lang="en-US" sz="4000" b="1" dirty="0"/>
              <a:t>We will test different trading strategies using data fetched with the Alpaca API and market indicators implemented using Alpha Vantage API</a:t>
            </a:r>
          </a:p>
          <a:p>
            <a:r>
              <a:rPr lang="en-US" sz="4000" b="1" dirty="0"/>
              <a:t>The goal is to pull trading data and results, analyze and then visualize results to show why the indicators we are using are the most efficient for trading the lowest risks with the highest returns based on the data.</a:t>
            </a:r>
          </a:p>
        </p:txBody>
      </p:sp>
    </p:spTree>
    <p:extLst>
      <p:ext uri="{BB962C8B-B14F-4D97-AF65-F5344CB8AC3E}">
        <p14:creationId xmlns:p14="http://schemas.microsoft.com/office/powerpoint/2010/main" val="366896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7FC1-DF31-FE46-A52D-20AFDAE80D42}"/>
              </a:ext>
            </a:extLst>
          </p:cNvPr>
          <p:cNvSpPr>
            <a:spLocks noGrp="1"/>
          </p:cNvSpPr>
          <p:nvPr>
            <p:ph type="title"/>
          </p:nvPr>
        </p:nvSpPr>
        <p:spPr/>
        <p:txBody>
          <a:bodyPr>
            <a:normAutofit fontScale="90000"/>
          </a:bodyPr>
          <a:lstStyle/>
          <a:p>
            <a:r>
              <a:rPr lang="en-US" b="1" dirty="0"/>
              <a:t>How to get the data to find which indicators are the most reliable?</a:t>
            </a:r>
            <a:endParaRPr lang="en-US" dirty="0"/>
          </a:p>
        </p:txBody>
      </p:sp>
      <p:sp>
        <p:nvSpPr>
          <p:cNvPr id="3" name="Content Placeholder 2">
            <a:extLst>
              <a:ext uri="{FF2B5EF4-FFF2-40B4-BE49-F238E27FC236}">
                <a16:creationId xmlns:a16="http://schemas.microsoft.com/office/drawing/2014/main" id="{0DDB39F2-BE6C-664F-9170-C3DEBA7E852F}"/>
              </a:ext>
            </a:extLst>
          </p:cNvPr>
          <p:cNvSpPr>
            <a:spLocks noGrp="1"/>
          </p:cNvSpPr>
          <p:nvPr>
            <p:ph idx="1"/>
          </p:nvPr>
        </p:nvSpPr>
        <p:spPr>
          <a:xfrm>
            <a:off x="838200" y="1690688"/>
            <a:ext cx="10515600" cy="4251960"/>
          </a:xfrm>
        </p:spPr>
        <p:txBody>
          <a:bodyPr>
            <a:noAutofit/>
          </a:bodyPr>
          <a:lstStyle/>
          <a:p>
            <a:pPr marL="0" indent="0">
              <a:buNone/>
            </a:pPr>
            <a:r>
              <a:rPr lang="en-US" sz="4000" b="1" dirty="0"/>
              <a:t>Follow closing price across three markets - Healthcare, Oil &amp; Gas, and Technology.</a:t>
            </a:r>
          </a:p>
          <a:p>
            <a:pPr marL="0" indent="0">
              <a:buNone/>
            </a:pPr>
            <a:r>
              <a:rPr lang="en-US" sz="4000" b="1" dirty="0"/>
              <a:t>Utilize Alpaca to buy the different positions and create the portfolio.</a:t>
            </a:r>
          </a:p>
          <a:p>
            <a:pPr marL="0" indent="0">
              <a:buNone/>
            </a:pPr>
            <a:r>
              <a:rPr lang="en-US" sz="4000" b="1" dirty="0"/>
              <a:t>Choose the most used indicators then run analysis.</a:t>
            </a:r>
          </a:p>
          <a:p>
            <a:pPr marL="0" indent="0">
              <a:buNone/>
            </a:pPr>
            <a:r>
              <a:rPr lang="en-US" sz="4000" b="1" dirty="0"/>
              <a:t>Use the Alpha Vantage API to retrieve technical indicator performance for each position in our portfolio at an hourly interval.</a:t>
            </a:r>
            <a:br>
              <a:rPr lang="en-US" sz="4000" b="1" dirty="0"/>
            </a:br>
            <a:br>
              <a:rPr lang="en-US" sz="4000" b="1" dirty="0"/>
            </a:br>
            <a:br>
              <a:rPr lang="en-US" sz="4000" b="1" dirty="0"/>
            </a:br>
            <a:endParaRPr lang="en-US" sz="4000" b="1" dirty="0"/>
          </a:p>
        </p:txBody>
      </p:sp>
    </p:spTree>
    <p:extLst>
      <p:ext uri="{BB962C8B-B14F-4D97-AF65-F5344CB8AC3E}">
        <p14:creationId xmlns:p14="http://schemas.microsoft.com/office/powerpoint/2010/main" val="336962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5" name="Picture 34" descr="Graph">
            <a:extLst>
              <a:ext uri="{FF2B5EF4-FFF2-40B4-BE49-F238E27FC236}">
                <a16:creationId xmlns:a16="http://schemas.microsoft.com/office/drawing/2014/main" id="{01CB9BFB-5B72-4DF5-A1E3-8D24946E483F}"/>
              </a:ext>
            </a:extLst>
          </p:cNvPr>
          <p:cNvPicPr>
            <a:picLocks noChangeAspect="1"/>
          </p:cNvPicPr>
          <p:nvPr/>
        </p:nvPicPr>
        <p:blipFill rotWithShape="1">
          <a:blip r:embed="rId2"/>
          <a:srcRect t="3981" b="6019"/>
          <a:stretch/>
        </p:blipFill>
        <p:spPr>
          <a:xfrm>
            <a:off x="-3047" y="10"/>
            <a:ext cx="12191999" cy="6857990"/>
          </a:xfrm>
          <a:prstGeom prst="rect">
            <a:avLst/>
          </a:prstGeom>
        </p:spPr>
      </p:pic>
      <p:sp>
        <p:nvSpPr>
          <p:cNvPr id="41" name="Rectangle 4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37BAD-A4F3-594A-8C9A-9A6678F6F77F}"/>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highlight>
                  <a:srgbClr val="C0C0C0"/>
                </a:highlight>
              </a:rPr>
              <a:t>Indicators being Analyzed</a:t>
            </a:r>
          </a:p>
        </p:txBody>
      </p:sp>
      <p:sp>
        <p:nvSpPr>
          <p:cNvPr id="43" name="Rectangle 4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075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descr="Stock market graph on display">
            <a:extLst>
              <a:ext uri="{FF2B5EF4-FFF2-40B4-BE49-F238E27FC236}">
                <a16:creationId xmlns:a16="http://schemas.microsoft.com/office/drawing/2014/main" id="{9EF1020D-6EEC-400B-BCDC-87F9A7CC1648}"/>
              </a:ext>
            </a:extLst>
          </p:cNvPr>
          <p:cNvPicPr>
            <a:picLocks noChangeAspect="1"/>
          </p:cNvPicPr>
          <p:nvPr/>
        </p:nvPicPr>
        <p:blipFill rotWithShape="1">
          <a:blip r:embed="rId2"/>
          <a:srcRect t="3017"/>
          <a:stretch/>
        </p:blipFill>
        <p:spPr>
          <a:xfrm>
            <a:off x="-3047" y="10"/>
            <a:ext cx="12191999" cy="6857990"/>
          </a:xfrm>
          <a:prstGeom prst="rect">
            <a:avLst/>
          </a:prstGeom>
        </p:spPr>
      </p:pic>
      <p:sp>
        <p:nvSpPr>
          <p:cNvPr id="21" name="Rectangle 2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DECCD0-61FC-F74B-8083-DDE6E7265295}"/>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rPr>
              <a:t>Simple Moving Average</a:t>
            </a:r>
          </a:p>
        </p:txBody>
      </p:sp>
      <p:sp>
        <p:nvSpPr>
          <p:cNvPr id="23" name="Rectangle 2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320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22CF6-90AC-8A4F-954D-D03BCA4D525B}"/>
              </a:ext>
            </a:extLst>
          </p:cNvPr>
          <p:cNvSpPr>
            <a:spLocks noGrp="1"/>
          </p:cNvSpPr>
          <p:nvPr>
            <p:ph type="title"/>
          </p:nvPr>
        </p:nvSpPr>
        <p:spPr/>
        <p:txBody>
          <a:bodyPr/>
          <a:lstStyle/>
          <a:p>
            <a:r>
              <a:rPr lang="en-US" dirty="0"/>
              <a:t>SMA</a:t>
            </a:r>
          </a:p>
        </p:txBody>
      </p:sp>
      <p:sp>
        <p:nvSpPr>
          <p:cNvPr id="3" name="Content Placeholder 2">
            <a:extLst>
              <a:ext uri="{FF2B5EF4-FFF2-40B4-BE49-F238E27FC236}">
                <a16:creationId xmlns:a16="http://schemas.microsoft.com/office/drawing/2014/main" id="{8B13138F-1081-954F-B25F-179645911E66}"/>
              </a:ext>
            </a:extLst>
          </p:cNvPr>
          <p:cNvSpPr>
            <a:spLocks noGrp="1"/>
          </p:cNvSpPr>
          <p:nvPr>
            <p:ph idx="1"/>
          </p:nvPr>
        </p:nvSpPr>
        <p:spPr/>
        <p:txBody>
          <a:bodyPr>
            <a:normAutofit/>
          </a:bodyPr>
          <a:lstStyle/>
          <a:p>
            <a:pPr marL="0" indent="0">
              <a:buNone/>
            </a:pPr>
            <a:r>
              <a:rPr lang="en-US" sz="4000" b="1" dirty="0"/>
              <a:t>Calculates the mean of a given set of prices over the specific number of days in the past; i.e. over the previous 15/</a:t>
            </a:r>
            <a:r>
              <a:rPr lang="en-US" sz="4000" b="1" dirty="0">
                <a:highlight>
                  <a:srgbClr val="FFFF00"/>
                </a:highlight>
              </a:rPr>
              <a:t>30</a:t>
            </a:r>
            <a:r>
              <a:rPr lang="en-US" sz="4000" b="1" dirty="0"/>
              <a:t>/100/200 days.</a:t>
            </a:r>
          </a:p>
        </p:txBody>
      </p:sp>
      <p:sp>
        <p:nvSpPr>
          <p:cNvPr id="4" name="TextBox 3">
            <a:extLst>
              <a:ext uri="{FF2B5EF4-FFF2-40B4-BE49-F238E27FC236}">
                <a16:creationId xmlns:a16="http://schemas.microsoft.com/office/drawing/2014/main" id="{9F797486-CBC3-E541-A611-66BBF84564CC}"/>
              </a:ext>
            </a:extLst>
          </p:cNvPr>
          <p:cNvSpPr txBox="1"/>
          <p:nvPr/>
        </p:nvSpPr>
        <p:spPr>
          <a:xfrm>
            <a:off x="4366517" y="4726112"/>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49079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on document with pen">
            <a:extLst>
              <a:ext uri="{FF2B5EF4-FFF2-40B4-BE49-F238E27FC236}">
                <a16:creationId xmlns:a16="http://schemas.microsoft.com/office/drawing/2014/main" id="{7439F474-E0D9-427D-A8D0-B161176341DD}"/>
              </a:ext>
            </a:extLst>
          </p:cNvPr>
          <p:cNvPicPr>
            <a:picLocks noChangeAspect="1"/>
          </p:cNvPicPr>
          <p:nvPr/>
        </p:nvPicPr>
        <p:blipFill rotWithShape="1">
          <a:blip r:embed="rId2"/>
          <a:srcRect t="1510" b="14220"/>
          <a:stretch/>
        </p:blipFill>
        <p:spPr>
          <a:xfrm>
            <a:off x="20" y="10"/>
            <a:ext cx="12191980" cy="6857990"/>
          </a:xfrm>
          <a:prstGeom prst="rect">
            <a:avLst/>
          </a:prstGeom>
        </p:spPr>
      </p:pic>
      <p:sp>
        <p:nvSpPr>
          <p:cNvPr id="23" name="Freeform: Shape 22">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EA451EA1-1369-8E4B-9428-C68323EB4B53}"/>
              </a:ext>
            </a:extLst>
          </p:cNvPr>
          <p:cNvSpPr>
            <a:spLocks noGrp="1"/>
          </p:cNvSpPr>
          <p:nvPr>
            <p:ph type="title"/>
          </p:nvPr>
        </p:nvSpPr>
        <p:spPr>
          <a:xfrm>
            <a:off x="7004878" y="3732208"/>
            <a:ext cx="4574851" cy="1390218"/>
          </a:xfrm>
        </p:spPr>
        <p:txBody>
          <a:bodyPr vert="horz" lIns="91440" tIns="45720" rIns="91440" bIns="45720" rtlCol="0" anchor="b">
            <a:normAutofit/>
          </a:bodyPr>
          <a:lstStyle/>
          <a:p>
            <a:pPr algn="ctr">
              <a:lnSpc>
                <a:spcPct val="90000"/>
              </a:lnSpc>
            </a:pPr>
            <a:r>
              <a:rPr lang="en-US" sz="4400">
                <a:solidFill>
                  <a:schemeClr val="bg1"/>
                </a:solidFill>
              </a:rPr>
              <a:t>Exponential Moving Average</a:t>
            </a:r>
          </a:p>
        </p:txBody>
      </p:sp>
      <p:sp>
        <p:nvSpPr>
          <p:cNvPr id="25"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895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F56A4-99BA-F944-8046-AC5C7590CA8E}"/>
              </a:ext>
            </a:extLst>
          </p:cNvPr>
          <p:cNvSpPr>
            <a:spLocks noGrp="1"/>
          </p:cNvSpPr>
          <p:nvPr>
            <p:ph type="title"/>
          </p:nvPr>
        </p:nvSpPr>
        <p:spPr/>
        <p:txBody>
          <a:bodyPr/>
          <a:lstStyle/>
          <a:p>
            <a:r>
              <a:rPr lang="en-US" dirty="0"/>
              <a:t>EMA</a:t>
            </a:r>
          </a:p>
        </p:txBody>
      </p:sp>
      <p:sp>
        <p:nvSpPr>
          <p:cNvPr id="3" name="Content Placeholder 2">
            <a:extLst>
              <a:ext uri="{FF2B5EF4-FFF2-40B4-BE49-F238E27FC236}">
                <a16:creationId xmlns:a16="http://schemas.microsoft.com/office/drawing/2014/main" id="{0769B866-9637-074F-9175-42A8CF48891D}"/>
              </a:ext>
            </a:extLst>
          </p:cNvPr>
          <p:cNvSpPr>
            <a:spLocks noGrp="1"/>
          </p:cNvSpPr>
          <p:nvPr>
            <p:ph idx="1"/>
          </p:nvPr>
        </p:nvSpPr>
        <p:spPr/>
        <p:txBody>
          <a:bodyPr>
            <a:normAutofit/>
          </a:bodyPr>
          <a:lstStyle/>
          <a:p>
            <a:pPr marL="0" indent="0">
              <a:buNone/>
            </a:pPr>
            <a:r>
              <a:rPr lang="en-US" sz="4000" b="1" dirty="0"/>
              <a:t>Weighted average that gives greater importance to more recent stock price making it more responsive to new trends.</a:t>
            </a:r>
          </a:p>
          <a:p>
            <a:pPr marL="0" indent="0">
              <a:buNone/>
            </a:pPr>
            <a:br>
              <a:rPr lang="en-US" sz="4000" dirty="0"/>
            </a:br>
            <a:endParaRPr lang="en-US" sz="4000" dirty="0"/>
          </a:p>
        </p:txBody>
      </p:sp>
    </p:spTree>
    <p:extLst>
      <p:ext uri="{BB962C8B-B14F-4D97-AF65-F5344CB8AC3E}">
        <p14:creationId xmlns:p14="http://schemas.microsoft.com/office/powerpoint/2010/main" val="227090353"/>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12150</TotalTime>
  <Words>706</Words>
  <Application>Microsoft Macintosh PowerPoint</Application>
  <PresentationFormat>Widescreen</PresentationFormat>
  <Paragraphs>45</Paragraphs>
  <Slides>26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Modern Love</vt:lpstr>
      <vt:lpstr>The Hand</vt:lpstr>
      <vt:lpstr>SketchyVTI</vt:lpstr>
      <vt:lpstr>Rice University FinTech  Project One:  Botley Fool  (Automated Technical Analysis &amp; Trading)</vt:lpstr>
      <vt:lpstr>Motivation &amp;Summary</vt:lpstr>
      <vt:lpstr>Hypothesis and Goal</vt:lpstr>
      <vt:lpstr>How to get the data to find which indicators are the most reliable?</vt:lpstr>
      <vt:lpstr>Indicators being Analyzed</vt:lpstr>
      <vt:lpstr>Simple Moving Average</vt:lpstr>
      <vt:lpstr>SMA</vt:lpstr>
      <vt:lpstr>Exponential Moving Average</vt:lpstr>
      <vt:lpstr>EMA</vt:lpstr>
      <vt:lpstr>Moving Average Convergence Divergence</vt:lpstr>
      <vt:lpstr>MACD indicator </vt:lpstr>
      <vt:lpstr>MACD continued</vt:lpstr>
      <vt:lpstr>Relative Strength Index</vt:lpstr>
      <vt:lpstr>RSI</vt:lpstr>
      <vt:lpstr>Bollinger Bands</vt:lpstr>
      <vt:lpstr>Bollinger Bands</vt:lpstr>
      <vt:lpstr>Data Analysis Indicators with Interactive plots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Dure, Maurice-Hans</dc:creator>
  <cp:lastModifiedBy>Dure, Maurice-Hans</cp:lastModifiedBy>
  <cp:revision>12</cp:revision>
  <dcterms:created xsi:type="dcterms:W3CDTF">2021-02-09T03:05:34Z</dcterms:created>
  <dcterms:modified xsi:type="dcterms:W3CDTF">2021-02-24T23:45:33Z</dcterms:modified>
</cp:coreProperties>
</file>

<file path=docProps/thumbnail.jpeg>
</file>